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82" r:id="rId4"/>
    <p:sldId id="270" r:id="rId5"/>
    <p:sldId id="286" r:id="rId6"/>
    <p:sldId id="287" r:id="rId7"/>
    <p:sldId id="288" r:id="rId8"/>
    <p:sldId id="289" r:id="rId9"/>
    <p:sldId id="290" r:id="rId10"/>
    <p:sldId id="302" r:id="rId11"/>
    <p:sldId id="291" r:id="rId12"/>
    <p:sldId id="292" r:id="rId13"/>
    <p:sldId id="293" r:id="rId14"/>
    <p:sldId id="294" r:id="rId15"/>
    <p:sldId id="283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65" r:id="rId24"/>
    <p:sldId id="257" r:id="rId25"/>
    <p:sldId id="256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72" y="-9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1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7CAFA10-A93E-44DF-8984-8C29FACCB5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5115E31-8887-4281-BB2C-E7E6AF58958D}"/>
              </a:ext>
            </a:extLst>
          </p:cNvPr>
          <p:cNvSpPr/>
          <p:nvPr userDrawn="1"/>
        </p:nvSpPr>
        <p:spPr>
          <a:xfrm>
            <a:off x="152400" y="152400"/>
            <a:ext cx="11887200" cy="656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9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1">
            <a:extLst>
              <a:ext uri="{FF2B5EF4-FFF2-40B4-BE49-F238E27FC236}">
                <a16:creationId xmlns:a16="http://schemas.microsoft.com/office/drawing/2014/main" xmlns="" id="{D22AA052-93D2-4F4A-A982-3A96E25B3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長方形 11">
            <a:extLst>
              <a:ext uri="{FF2B5EF4-FFF2-40B4-BE49-F238E27FC236}">
                <a16:creationId xmlns:a16="http://schemas.microsoft.com/office/drawing/2014/main" xmlns="" id="{E8CA10FA-9350-4780-9951-FCE6020052A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4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09AE37-FE06-4F11-A1D6-1682B85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29E7674-708C-45D2-A569-45728073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4E32ADF-DEA0-4301-90D7-3EC43293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350885C-BCBF-450A-90C1-FF7F6735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05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6C64-B3CF-411C-AA3A-E8EFC46A4495}" type="datetimeFigureOut">
              <a:rPr kumimoji="1" lang="ja-JP" altLang="en-US" smtClean="0"/>
              <a:t>2019/12/17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53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9Z7ifgrro7g4fUJpOquryNguYJ9kk-_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EONGHYEONSEOK1/KNU-20192-Team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cipes4dev.tistory.com/42" TargetMode="External"/><Relationship Id="rId7" Type="http://schemas.openxmlformats.org/officeDocument/2006/relationships/hyperlink" Target="https://docko.tistory.com/entry/%EC%95%88%EB%93%9C%EB%A1%9C%EC%9D%B4%EB%93%9C-%EB%A6%AC%EC%8A%A4%ED%8A%B8%EB%B7%B0ListView%EC%97%90-%EC%9D%B4%EB%AF%B8%EC%A7%80-%EB%84%A3%EA%B8%B0" TargetMode="External"/><Relationship Id="rId2" Type="http://schemas.openxmlformats.org/officeDocument/2006/relationships/hyperlink" Target="https://www.draw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cipes4dev.tistory.com/133" TargetMode="External"/><Relationship Id="rId5" Type="http://schemas.openxmlformats.org/officeDocument/2006/relationships/hyperlink" Target="https://www.youtube.com/watch?v=u1CE6UtLbmQ&amp;list=PLmdU__e_zPf_6x2x_7iNDrH2faXNdVM4K" TargetMode="External"/><Relationship Id="rId4" Type="http://schemas.openxmlformats.org/officeDocument/2006/relationships/hyperlink" Target="https://www.youtube.com/watch?v=epFRtZ17yow&amp;list=PLva6rQOdsvQXdSBN1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6" descr="Droplets-HD-Title-R1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" name="Freeform 6" title="scalloped circle"/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4" name="テキスト ボックス 3"/>
            <p:cNvSpPr txBox="1"/>
            <p:nvPr/>
          </p:nvSpPr>
          <p:spPr>
            <a:xfrm>
              <a:off x="4402077" y="2856156"/>
              <a:ext cx="3458475" cy="1290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b="1" dirty="0" err="1" smtClean="0">
                  <a:latin typeface="Cooper Black" panose="0208090404030B020404" pitchFamily="18" charset="0"/>
                </a:rPr>
                <a:t>다매칭</a:t>
              </a:r>
              <a:r>
                <a:rPr kumimoji="1" lang="en-US" altLang="ja-JP" sz="5400" b="1" dirty="0" smtClean="0">
                  <a:latin typeface="Cooper Black" panose="0208090404030B020404" pitchFamily="18" charset="0"/>
                </a:rPr>
                <a:t>!</a:t>
              </a:r>
              <a:endParaRPr kumimoji="1" lang="ja-JP" altLang="en-US" sz="5400" b="1" dirty="0">
                <a:latin typeface="Cooper Black" panose="0208090404030B020404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6300590"/>
            <a:ext cx="972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손쉽고 간편하게 각 분야의 전문가들과 빠르게 매칭시켜주는 시스템</a:t>
            </a:r>
            <a:endParaRPr lang="ko-KR" altLang="en-US" sz="2000" b="1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2630" y="6150114"/>
            <a:ext cx="370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/>
              <a:t>소프트웨어 설계 </a:t>
            </a:r>
            <a:r>
              <a:rPr lang="en-US" altLang="ko-KR" sz="2000" b="1" dirty="0" smtClean="0"/>
              <a:t>6</a:t>
            </a:r>
            <a:r>
              <a:rPr lang="ko-KR" altLang="en-US" sz="2000" b="1" dirty="0" smtClean="0"/>
              <a:t>조</a:t>
            </a:r>
            <a:endParaRPr lang="en-US" altLang="ko-KR" sz="2000" b="1" dirty="0" smtClean="0"/>
          </a:p>
          <a:p>
            <a:pPr algn="r"/>
            <a:r>
              <a:rPr lang="ko-KR" altLang="en-US" sz="2000" b="1" dirty="0" smtClean="0"/>
              <a:t>정현석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허지영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박준민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오승택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40404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6802056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3" y="360471"/>
            <a:ext cx="6149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상세 설계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664" y="1328211"/>
            <a:ext cx="26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GUI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pic>
        <p:nvPicPr>
          <p:cNvPr id="2056" name="_x442536528" descr="EMB00002e2026f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37" y="2321797"/>
            <a:ext cx="14398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442540608" descr="EMB00002e2026f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67" y="2321797"/>
            <a:ext cx="14398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_x442540848" descr="EMB00002e2026f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097" y="2321797"/>
            <a:ext cx="14398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442539888" descr="EMB00002e2026f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27" y="2321797"/>
            <a:ext cx="14398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442540928" descr="EMB00002e2026f6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557" y="2321796"/>
            <a:ext cx="14398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442538768" descr="EMB00002e2026f9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017" y="2321795"/>
            <a:ext cx="14398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442539648" descr="EMB00002e2026f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68" y="15858080"/>
            <a:ext cx="14398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18" y="2321795"/>
            <a:ext cx="14287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758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6802056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3" y="360471"/>
            <a:ext cx="6149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상세 설계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664" y="1328211"/>
            <a:ext cx="912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파이어베이스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smtClean="0"/>
              <a:t>NoSQL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8" y="1745168"/>
            <a:ext cx="1385244" cy="478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40" y="1801705"/>
            <a:ext cx="1771060" cy="276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27" y="1801705"/>
            <a:ext cx="2233532" cy="4672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81" y="1801705"/>
            <a:ext cx="1990339" cy="167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521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6802056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3" y="360471"/>
            <a:ext cx="6149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 기능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664" y="1328211"/>
            <a:ext cx="37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Diagram - Matching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26663" y="1259838"/>
            <a:ext cx="16835505" cy="53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71677184" descr="EMB000042143b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64" y="1717039"/>
            <a:ext cx="7915757" cy="49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80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6802056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3" y="360471"/>
            <a:ext cx="6149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 기능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664" y="1328211"/>
            <a:ext cx="376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Diagram - Select Expert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26663" y="1259838"/>
            <a:ext cx="16835505" cy="53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33972" y="1259838"/>
            <a:ext cx="14443208" cy="49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371677024" descr="EMB000042143be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2" y="1717038"/>
            <a:ext cx="6994049" cy="485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683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6802056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3" y="360471"/>
            <a:ext cx="6149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주요 기능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663" y="1328211"/>
            <a:ext cx="453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Sequence Diagram – Verify Certification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26663" y="1259838"/>
            <a:ext cx="16835505" cy="53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10881" y="1340319"/>
            <a:ext cx="1403592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371677104" descr="EMB000042143b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" y="1797519"/>
            <a:ext cx="6796823" cy="469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64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長方形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sp>
        <p:nvSpPr>
          <p:cNvPr id="32" name="テキスト ボックス 3">
            <a:extLst>
              <a:ext uri="{FF2B5EF4-FFF2-40B4-BE49-F238E27FC236}">
                <a16:creationId xmlns:a16="http://schemas.microsoft.com/office/drawing/2014/main" xmlns="" id="{6AC9D673-80E4-4997-8E6E-C7FAD55A930D}"/>
              </a:ext>
            </a:extLst>
          </p:cNvPr>
          <p:cNvSpPr txBox="1"/>
          <p:nvPr/>
        </p:nvSpPr>
        <p:spPr>
          <a:xfrm>
            <a:off x="4569104" y="3114056"/>
            <a:ext cx="3104345" cy="845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b="1" dirty="0">
                <a:latin typeface="Cooper Black" panose="0208090404030B020404" pitchFamily="18" charset="0"/>
              </a:rPr>
              <a:t>Summer!</a:t>
            </a:r>
            <a:endParaRPr kumimoji="1" lang="ja-JP" altLang="en-US" sz="5400" b="1" dirty="0">
              <a:latin typeface="Cooper Black" panose="0208090404030B020404" pitchFamily="18" charset="0"/>
            </a:endParaRPr>
          </a:p>
        </p:txBody>
      </p:sp>
      <p:grpSp>
        <p:nvGrpSpPr>
          <p:cNvPr id="33" name="グループ化 4">
            <a:extLst>
              <a:ext uri="{FF2B5EF4-FFF2-40B4-BE49-F238E27FC236}">
                <a16:creationId xmlns:a16="http://schemas.microsoft.com/office/drawing/2014/main" xmlns="" id="{0C002075-886F-4ECB-899B-9E223F6A012E}"/>
              </a:ext>
            </a:extLst>
          </p:cNvPr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4" name="Freeform 6" title="scalloped circle">
              <a:extLst>
                <a:ext uri="{FF2B5EF4-FFF2-40B4-BE49-F238E27FC236}">
                  <a16:creationId xmlns:a16="http://schemas.microsoft.com/office/drawing/2014/main" xmlns="" id="{CA24F669-B164-4DF8-8418-6D8AEE003375}"/>
                </a:ext>
              </a:extLst>
            </p:cNvPr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35" name="テキスト ボックス 3">
              <a:extLst>
                <a:ext uri="{FF2B5EF4-FFF2-40B4-BE49-F238E27FC236}">
                  <a16:creationId xmlns:a16="http://schemas.microsoft.com/office/drawing/2014/main" xmlns="" id="{F2718236-88C7-4F68-ABA6-189DCA4BD64D}"/>
                </a:ext>
              </a:extLst>
            </p:cNvPr>
            <p:cNvSpPr txBox="1"/>
            <p:nvPr/>
          </p:nvSpPr>
          <p:spPr>
            <a:xfrm>
              <a:off x="4894311" y="2361640"/>
              <a:ext cx="2474011" cy="989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Cooper Black" panose="0208090404030B020404" pitchFamily="18" charset="0"/>
                </a:rPr>
                <a:t>Part 2</a:t>
              </a:r>
              <a:endParaRPr kumimoji="1" lang="ja-JP" altLang="en-US" sz="4000" dirty="0">
                <a:latin typeface="Cooper Black" panose="0208090404030B020404" pitchFamily="18" charset="0"/>
              </a:endParaRPr>
            </a:p>
          </p:txBody>
        </p:sp>
        <p:sp>
          <p:nvSpPr>
            <p:cNvPr id="36" name="テキスト ボックス 3">
              <a:extLst>
                <a:ext uri="{FF2B5EF4-FFF2-40B4-BE49-F238E27FC236}">
                  <a16:creationId xmlns:a16="http://schemas.microsoft.com/office/drawing/2014/main" xmlns="" id="{C6626839-7967-4D15-A387-45059475D409}"/>
                </a:ext>
              </a:extLst>
            </p:cNvPr>
            <p:cNvSpPr txBox="1"/>
            <p:nvPr/>
          </p:nvSpPr>
          <p:spPr>
            <a:xfrm>
              <a:off x="5428960" y="3296183"/>
              <a:ext cx="1404710" cy="817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</a:t>
              </a:r>
              <a:endParaRPr kumimoji="1" lang="ja-JP" altLang="en-US" sz="3200" b="1" dirty="0">
                <a:latin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216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799" y="292100"/>
            <a:ext cx="6420091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계획 및 결과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A4F7A685-0216-4323-A5E0-EB0474C2B00C}"/>
              </a:ext>
            </a:extLst>
          </p:cNvPr>
          <p:cNvCxnSpPr/>
          <p:nvPr/>
        </p:nvCxnSpPr>
        <p:spPr>
          <a:xfrm>
            <a:off x="6096000" y="1422400"/>
            <a:ext cx="0" cy="488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43BFC5F-4075-4035-8E46-D2723F356DFF}"/>
              </a:ext>
            </a:extLst>
          </p:cNvPr>
          <p:cNvSpPr txBox="1">
            <a:spLocks/>
          </p:cNvSpPr>
          <p:nvPr/>
        </p:nvSpPr>
        <p:spPr>
          <a:xfrm>
            <a:off x="578832" y="2614689"/>
            <a:ext cx="5243136" cy="43473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회원 가입 창 전환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아이디 중복 확인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아이디 중복 시 처리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입력 양식 일치 여부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5)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빈 공간 존재 시 처리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6)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완료 시 화면 전환 및 권한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5A841063-EC52-44B3-9E86-0DF78F9BC603}"/>
              </a:ext>
            </a:extLst>
          </p:cNvPr>
          <p:cNvSpPr/>
          <p:nvPr/>
        </p:nvSpPr>
        <p:spPr>
          <a:xfrm>
            <a:off x="1765300" y="1658620"/>
            <a:ext cx="3924296" cy="447972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관련 이미지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5" y="1440489"/>
            <a:ext cx="775420" cy="77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60685" y="1658620"/>
            <a:ext cx="355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회원 가입</a:t>
            </a:r>
            <a:endParaRPr lang="ko-KR" altLang="en-US" sz="2400" b="1" dirty="0"/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xmlns="" id="{5A841063-EC52-44B3-9E86-0DF78F9BC603}"/>
              </a:ext>
            </a:extLst>
          </p:cNvPr>
          <p:cNvSpPr/>
          <p:nvPr/>
        </p:nvSpPr>
        <p:spPr>
          <a:xfrm>
            <a:off x="7515240" y="1658620"/>
            <a:ext cx="3924296" cy="447972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710625" y="1658620"/>
            <a:ext cx="355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로그인</a:t>
            </a:r>
            <a:endParaRPr lang="ko-KR" altLang="en-US" sz="2400" b="1" dirty="0"/>
          </a:p>
        </p:txBody>
      </p:sp>
      <p:pic>
        <p:nvPicPr>
          <p:cNvPr id="10244" name="Picture 4" descr="관련 이미지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40" y="1476355"/>
            <a:ext cx="834529" cy="7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043BFC5F-4075-4035-8E46-D2723F356DFF}"/>
              </a:ext>
            </a:extLst>
          </p:cNvPr>
          <p:cNvSpPr txBox="1">
            <a:spLocks/>
          </p:cNvSpPr>
          <p:nvPr/>
        </p:nvSpPr>
        <p:spPr>
          <a:xfrm>
            <a:off x="6401540" y="2614689"/>
            <a:ext cx="5243136" cy="43473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체크 박스 이상 체크 시 처리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사용자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전문가에 따른 로그인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잘못 입력 시 처리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446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799" y="292100"/>
            <a:ext cx="6420091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계획 및 결과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A4F7A685-0216-4323-A5E0-EB0474C2B00C}"/>
              </a:ext>
            </a:extLst>
          </p:cNvPr>
          <p:cNvCxnSpPr/>
          <p:nvPr/>
        </p:nvCxnSpPr>
        <p:spPr>
          <a:xfrm>
            <a:off x="6096000" y="1422400"/>
            <a:ext cx="0" cy="488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43BFC5F-4075-4035-8E46-D2723F356DFF}"/>
              </a:ext>
            </a:extLst>
          </p:cNvPr>
          <p:cNvSpPr txBox="1">
            <a:spLocks/>
          </p:cNvSpPr>
          <p:nvPr/>
        </p:nvSpPr>
        <p:spPr>
          <a:xfrm>
            <a:off x="578832" y="2614689"/>
            <a:ext cx="5243136" cy="43473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자격에 따른 로그인 여부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자격 박탈 시에 따른 로그인 여부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5A841063-EC52-44B3-9E86-0DF78F9BC603}"/>
              </a:ext>
            </a:extLst>
          </p:cNvPr>
          <p:cNvSpPr/>
          <p:nvPr/>
        </p:nvSpPr>
        <p:spPr>
          <a:xfrm>
            <a:off x="1765300" y="1658620"/>
            <a:ext cx="3924296" cy="447972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60685" y="1658620"/>
            <a:ext cx="355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자격 검증</a:t>
            </a:r>
            <a:endParaRPr lang="ko-KR" altLang="en-US" sz="2400" b="1" dirty="0"/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xmlns="" id="{5A841063-EC52-44B3-9E86-0DF78F9BC603}"/>
              </a:ext>
            </a:extLst>
          </p:cNvPr>
          <p:cNvSpPr/>
          <p:nvPr/>
        </p:nvSpPr>
        <p:spPr>
          <a:xfrm>
            <a:off x="7515240" y="1658620"/>
            <a:ext cx="3924296" cy="447972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710625" y="1658620"/>
            <a:ext cx="355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카테고리 선택</a:t>
            </a:r>
            <a:endParaRPr lang="ko-KR" altLang="en-US" sz="2400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043BFC5F-4075-4035-8E46-D2723F356DFF}"/>
              </a:ext>
            </a:extLst>
          </p:cNvPr>
          <p:cNvSpPr txBox="1">
            <a:spLocks/>
          </p:cNvSpPr>
          <p:nvPr/>
        </p:nvSpPr>
        <p:spPr>
          <a:xfrm>
            <a:off x="6401540" y="2614689"/>
            <a:ext cx="5243136" cy="43473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1) 4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가지 카테고리 화면 전환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관련 이미지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89" y="1422400"/>
            <a:ext cx="1003191" cy="10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관련 이미지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358" y="1493333"/>
            <a:ext cx="777427" cy="77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54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799" y="292100"/>
            <a:ext cx="6420091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계획 및 결과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A4F7A685-0216-4323-A5E0-EB0474C2B00C}"/>
              </a:ext>
            </a:extLst>
          </p:cNvPr>
          <p:cNvCxnSpPr/>
          <p:nvPr/>
        </p:nvCxnSpPr>
        <p:spPr>
          <a:xfrm>
            <a:off x="6096000" y="1422400"/>
            <a:ext cx="0" cy="488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43BFC5F-4075-4035-8E46-D2723F356DFF}"/>
              </a:ext>
            </a:extLst>
          </p:cNvPr>
          <p:cNvSpPr txBox="1">
            <a:spLocks/>
          </p:cNvSpPr>
          <p:nvPr/>
        </p:nvSpPr>
        <p:spPr>
          <a:xfrm>
            <a:off x="578832" y="2614689"/>
            <a:ext cx="5243136" cy="43473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AutoNum type="arabicParenR"/>
            </a:pP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전문가 리스트 동작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전문가 리스트 갱신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전문가 클릭 시 상세정보 전환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4)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예약 버튼 클릭 시 예약 페이지 전환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AutoNum type="arabicParenR"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5A841063-EC52-44B3-9E86-0DF78F9BC603}"/>
              </a:ext>
            </a:extLst>
          </p:cNvPr>
          <p:cNvSpPr/>
          <p:nvPr/>
        </p:nvSpPr>
        <p:spPr>
          <a:xfrm>
            <a:off x="1765300" y="1658620"/>
            <a:ext cx="3924296" cy="447972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60685" y="1658620"/>
            <a:ext cx="355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전문가 선택</a:t>
            </a:r>
            <a:endParaRPr lang="ko-KR" altLang="en-US" sz="2400" b="1" dirty="0"/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xmlns="" id="{5A841063-EC52-44B3-9E86-0DF78F9BC603}"/>
              </a:ext>
            </a:extLst>
          </p:cNvPr>
          <p:cNvSpPr/>
          <p:nvPr/>
        </p:nvSpPr>
        <p:spPr>
          <a:xfrm>
            <a:off x="7515240" y="1658620"/>
            <a:ext cx="3924296" cy="447972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710625" y="1658620"/>
            <a:ext cx="355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전문가 매칭</a:t>
            </a:r>
            <a:endParaRPr lang="ko-KR" altLang="en-US" sz="2400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043BFC5F-4075-4035-8E46-D2723F356DFF}"/>
              </a:ext>
            </a:extLst>
          </p:cNvPr>
          <p:cNvSpPr txBox="1">
            <a:spLocks/>
          </p:cNvSpPr>
          <p:nvPr/>
        </p:nvSpPr>
        <p:spPr>
          <a:xfrm>
            <a:off x="6401540" y="2614689"/>
            <a:ext cx="5243136" cy="43473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AutoNum type="arabicParenR"/>
            </a:pP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예약 페이지 양식 불일치 시 처리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정상 예약 시 메시지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정상 예약 시 </a:t>
            </a:r>
            <a:r>
              <a:rPr lang="ko-KR" alt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히스토리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변화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포인트 사용 시 차감 여부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관련 이미지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7" y="1543127"/>
            <a:ext cx="895274" cy="8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관련 이미지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819" y="1456719"/>
            <a:ext cx="981682" cy="98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221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799" y="292100"/>
            <a:ext cx="6420091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 계획 및 결과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A4F7A685-0216-4323-A5E0-EB0474C2B00C}"/>
              </a:ext>
            </a:extLst>
          </p:cNvPr>
          <p:cNvCxnSpPr/>
          <p:nvPr/>
        </p:nvCxnSpPr>
        <p:spPr>
          <a:xfrm>
            <a:off x="6096000" y="1422400"/>
            <a:ext cx="0" cy="488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43BFC5F-4075-4035-8E46-D2723F356DFF}"/>
              </a:ext>
            </a:extLst>
          </p:cNvPr>
          <p:cNvSpPr txBox="1">
            <a:spLocks/>
          </p:cNvSpPr>
          <p:nvPr/>
        </p:nvSpPr>
        <p:spPr>
          <a:xfrm>
            <a:off x="578832" y="2614689"/>
            <a:ext cx="5243136" cy="43473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AutoNum type="arabicParenR"/>
            </a:pP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사용자의 예약에 따른 전문가 신청 목록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전문가의 승인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거부에 따른 전문가 목록 변화 확인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정상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전문가 승인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거부에 따른 사용자 목록 변화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AutoNum type="arabicParenR"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xmlns="" id="{5A841063-EC52-44B3-9E86-0DF78F9BC603}"/>
              </a:ext>
            </a:extLst>
          </p:cNvPr>
          <p:cNvSpPr/>
          <p:nvPr/>
        </p:nvSpPr>
        <p:spPr>
          <a:xfrm>
            <a:off x="1765300" y="1658620"/>
            <a:ext cx="3924296" cy="447972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60685" y="1658620"/>
            <a:ext cx="355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매칭 승인</a:t>
            </a:r>
            <a:endParaRPr lang="ko-KR" altLang="en-US" sz="2400" b="1" dirty="0"/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xmlns="" id="{5A841063-EC52-44B3-9E86-0DF78F9BC603}"/>
              </a:ext>
            </a:extLst>
          </p:cNvPr>
          <p:cNvSpPr/>
          <p:nvPr/>
        </p:nvSpPr>
        <p:spPr>
          <a:xfrm>
            <a:off x="7515240" y="1658620"/>
            <a:ext cx="3924296" cy="447972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710625" y="1658620"/>
            <a:ext cx="355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히스토리</a:t>
            </a:r>
            <a:r>
              <a:rPr lang="ko-KR" altLang="en-US" sz="2400" b="1" dirty="0" smtClean="0"/>
              <a:t> 확인</a:t>
            </a:r>
            <a:endParaRPr lang="ko-KR" altLang="en-US" sz="2400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043BFC5F-4075-4035-8E46-D2723F356DFF}"/>
              </a:ext>
            </a:extLst>
          </p:cNvPr>
          <p:cNvSpPr txBox="1">
            <a:spLocks/>
          </p:cNvSpPr>
          <p:nvPr/>
        </p:nvSpPr>
        <p:spPr>
          <a:xfrm>
            <a:off x="6401540" y="2614689"/>
            <a:ext cx="5243136" cy="43473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AutoNum type="arabicParenR"/>
            </a:pP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사용자가 나의 예약 정보 확인 버튼을 눌렀을 때 예약 정보 페이지 전환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 latinLnBrk="1"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2)  </a:t>
            </a:r>
            <a:r>
              <a:rPr lang="ko-KR" altLang="en-US" sz="1800" dirty="0" smtClean="0"/>
              <a:t>나의 </a:t>
            </a:r>
            <a:r>
              <a:rPr lang="ko-KR" altLang="en-US" sz="1800" dirty="0"/>
              <a:t>포인트 정보가 </a:t>
            </a:r>
            <a:r>
              <a:rPr lang="ko-KR" altLang="en-US" sz="1800" dirty="0" smtClean="0"/>
              <a:t>데이터베이스 </a:t>
            </a:r>
            <a:r>
              <a:rPr lang="ko-KR" altLang="en-US" sz="1800" dirty="0"/>
              <a:t>내의 유저 포인트 정보와 </a:t>
            </a:r>
            <a:r>
              <a:rPr lang="ko-KR" altLang="en-US" sz="1800" dirty="0" smtClean="0"/>
              <a:t>일치하는 지 확인</a:t>
            </a:r>
            <a:endParaRPr lang="en-US" altLang="ko-KR" sz="1800" dirty="0" smtClean="0"/>
          </a:p>
          <a:p>
            <a:pPr marL="0" indent="0" fontAlgn="base" latinLnBrk="1">
              <a:buNone/>
            </a:pPr>
            <a:r>
              <a:rPr lang="en-US" altLang="ko-KR" sz="1800" dirty="0" smtClean="0"/>
              <a:t>-&gt; </a:t>
            </a:r>
            <a:r>
              <a:rPr lang="ko-KR" altLang="en-US" sz="1800" dirty="0" smtClean="0"/>
              <a:t>정상 동작 확인</a:t>
            </a:r>
            <a:endParaRPr lang="ko-KR" altLang="en-US" sz="18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예약 </a:t>
            </a:r>
            <a:r>
              <a:rPr lang="ko-KR" alt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삭제 시 예약 취소 상태로 전환 확인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정상 동작 확인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 descr="관련 이미지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89" y="1438333"/>
            <a:ext cx="902235" cy="90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관련 이미지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033" y="1381154"/>
            <a:ext cx="1016595" cy="10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276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長方形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pic>
        <p:nvPicPr>
          <p:cNvPr id="7" name="그래픽 6" descr="아이스크림">
            <a:extLst>
              <a:ext uri="{FF2B5EF4-FFF2-40B4-BE49-F238E27FC236}">
                <a16:creationId xmlns:a16="http://schemas.microsoft.com/office/drawing/2014/main" xmlns="" id="{10C07021-4A03-419B-BCDA-2772374A7E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995660" y="243839"/>
            <a:ext cx="1066800" cy="1066800"/>
          </a:xfrm>
          <a:prstGeom prst="rect">
            <a:avLst/>
          </a:prstGeom>
        </p:spPr>
      </p:pic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xmlns="" id="{2565C05E-DE80-4223-8A55-CCC579E607DD}"/>
              </a:ext>
            </a:extLst>
          </p:cNvPr>
          <p:cNvSpPr txBox="1"/>
          <p:nvPr/>
        </p:nvSpPr>
        <p:spPr>
          <a:xfrm>
            <a:off x="1249436" y="294976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kumimoji="1" lang="ja-JP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55136" y="1984419"/>
            <a:ext cx="5233162" cy="553944"/>
            <a:chOff x="2908699" y="1962703"/>
            <a:chExt cx="5486523" cy="742158"/>
          </a:xfrm>
        </p:grpSpPr>
        <p:grpSp>
          <p:nvGrpSpPr>
            <p:cNvPr id="17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18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19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2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2857376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 smtClean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프로젝트 개요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14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55134" y="2714181"/>
            <a:ext cx="5233163" cy="553944"/>
            <a:chOff x="2908699" y="1962703"/>
            <a:chExt cx="5486523" cy="742158"/>
          </a:xfrm>
        </p:grpSpPr>
        <p:grpSp>
          <p:nvGrpSpPr>
            <p:cNvPr id="33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36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37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4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2857376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 smtClean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프로젝트 관리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35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53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55135" y="3442990"/>
            <a:ext cx="5247959" cy="553944"/>
            <a:chOff x="2908699" y="1962703"/>
            <a:chExt cx="5486523" cy="742158"/>
          </a:xfrm>
        </p:grpSpPr>
        <p:grpSp>
          <p:nvGrpSpPr>
            <p:cNvPr id="39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42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43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40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4005672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 smtClean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시스템 기능 및 동작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41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53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55136" y="4211809"/>
            <a:ext cx="5237045" cy="553944"/>
            <a:chOff x="2908699" y="1962703"/>
            <a:chExt cx="5486523" cy="742158"/>
          </a:xfrm>
        </p:grpSpPr>
        <p:grpSp>
          <p:nvGrpSpPr>
            <p:cNvPr id="45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48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49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46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3271740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시스템 </a:t>
              </a:r>
              <a:r>
                <a:rPr lang="ko-KR" altLang="en-US" sz="2800" b="1" spc="300" dirty="0" err="1" smtClean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아키텍쳐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47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53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55136" y="4950363"/>
            <a:ext cx="5247958" cy="553944"/>
            <a:chOff x="2908699" y="1962703"/>
            <a:chExt cx="5486523" cy="742158"/>
          </a:xfrm>
        </p:grpSpPr>
        <p:grpSp>
          <p:nvGrpSpPr>
            <p:cNvPr id="51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54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55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52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4278840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소프트웨어 상세 설계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53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53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160202" y="2000840"/>
            <a:ext cx="5277819" cy="553944"/>
            <a:chOff x="2908699" y="1962703"/>
            <a:chExt cx="5486523" cy="742158"/>
          </a:xfrm>
        </p:grpSpPr>
        <p:grpSp>
          <p:nvGrpSpPr>
            <p:cNvPr id="63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66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67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64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4254630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소프트웨어 주요 기능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65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53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160203" y="2730602"/>
            <a:ext cx="5277818" cy="553944"/>
            <a:chOff x="2908699" y="1962703"/>
            <a:chExt cx="5486523" cy="742158"/>
          </a:xfrm>
        </p:grpSpPr>
        <p:grpSp>
          <p:nvGrpSpPr>
            <p:cNvPr id="69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72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73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0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4013005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테스트 계획 및 결과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71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53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07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160203" y="3442990"/>
            <a:ext cx="5277818" cy="553944"/>
            <a:chOff x="2908699" y="1962703"/>
            <a:chExt cx="5486523" cy="742158"/>
          </a:xfrm>
        </p:grpSpPr>
        <p:grpSp>
          <p:nvGrpSpPr>
            <p:cNvPr id="75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78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79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76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3841366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프로젝트 이슈 사항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77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53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08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160203" y="4211809"/>
            <a:ext cx="5277818" cy="553944"/>
            <a:chOff x="2908699" y="1962703"/>
            <a:chExt cx="5486523" cy="742158"/>
          </a:xfrm>
        </p:grpSpPr>
        <p:grpSp>
          <p:nvGrpSpPr>
            <p:cNvPr id="81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84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85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82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2016668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실행 결과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83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53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09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72C4AF14-C421-4C0B-B402-38AF13FCF257}"/>
              </a:ext>
            </a:extLst>
          </p:cNvPr>
          <p:cNvGrpSpPr/>
          <p:nvPr/>
        </p:nvGrpSpPr>
        <p:grpSpPr>
          <a:xfrm>
            <a:off x="6160203" y="4950363"/>
            <a:ext cx="5277818" cy="553944"/>
            <a:chOff x="2908699" y="1962703"/>
            <a:chExt cx="5486523" cy="742158"/>
          </a:xfrm>
        </p:grpSpPr>
        <p:grpSp>
          <p:nvGrpSpPr>
            <p:cNvPr id="87" name="グループ化 3">
              <a:extLst>
                <a:ext uri="{FF2B5EF4-FFF2-40B4-BE49-F238E27FC236}">
                  <a16:creationId xmlns:a16="http://schemas.microsoft.com/office/drawing/2014/main" xmlns="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90" name="正方形/長方形 1">
                <a:extLst>
                  <a:ext uri="{FF2B5EF4-FFF2-40B4-BE49-F238E27FC236}">
                    <a16:creationId xmlns:a16="http://schemas.microsoft.com/office/drawing/2014/main" xmlns="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91" name="正方形/長方形 2">
                <a:extLst>
                  <a:ext uri="{FF2B5EF4-FFF2-40B4-BE49-F238E27FC236}">
                    <a16:creationId xmlns:a16="http://schemas.microsoft.com/office/drawing/2014/main" xmlns="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88" name="テキスト ボックス 2">
              <a:extLst>
                <a:ext uri="{FF2B5EF4-FFF2-40B4-BE49-F238E27FC236}">
                  <a16:creationId xmlns:a16="http://schemas.microsoft.com/office/drawing/2014/main" xmlns="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4006339" cy="700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 smtClean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GitHub </a:t>
              </a:r>
              <a:r>
                <a:rPr lang="ko-KR" altLang="en-US" sz="2800" b="1" spc="300" dirty="0" smtClean="0">
                  <a:solidFill>
                    <a:schemeClr val="tx1">
                      <a:lumMod val="75000"/>
                    </a:schemeClr>
                  </a:solidFill>
                  <a:latin typeface="+mj-ea"/>
                </a:rPr>
                <a:t>업로드 결과</a:t>
              </a:r>
              <a:endParaRPr lang="ja-JP" altLang="en-US" sz="2800" b="1" spc="300" dirty="0">
                <a:solidFill>
                  <a:schemeClr val="tx1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89" name="テキスト ボックス 2">
              <a:extLst>
                <a:ext uri="{FF2B5EF4-FFF2-40B4-BE49-F238E27FC236}">
                  <a16:creationId xmlns:a16="http://schemas.microsoft.com/office/drawing/2014/main" xmlns="" id="{1DFD410D-9D4D-477B-84B9-FD6CC7E65203}"/>
                </a:ext>
              </a:extLst>
            </p:cNvPr>
            <p:cNvSpPr txBox="1"/>
            <p:nvPr/>
          </p:nvSpPr>
          <p:spPr>
            <a:xfrm>
              <a:off x="3099656" y="2075994"/>
              <a:ext cx="697124" cy="53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10</a:t>
              </a:r>
              <a:endParaRPr kumimoji="1" lang="ja-JP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458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2FCBC7FB-4CF4-494F-BA32-214E63F825F2}"/>
              </a:ext>
            </a:extLst>
          </p:cNvPr>
          <p:cNvSpPr txBox="1">
            <a:spLocks/>
          </p:cNvSpPr>
          <p:nvPr/>
        </p:nvSpPr>
        <p:spPr>
          <a:xfrm>
            <a:off x="5878830" y="1400123"/>
            <a:ext cx="5627370" cy="47803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팀원들 모두들 처음으로 개발 경험이 없는 채로 프로젝트를 시행했습니다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그렇기에 가장 문제가 되었던 것은 여러가지 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소프트웨어 설계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안드로이드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데이터베이스 등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항목들을 일관성 있게 접목시키는 것이었습니다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수업 시간에 가장 많이 들었던 내용이 앞에서 명확하고 일관성 있게 </a:t>
            </a:r>
            <a:r>
              <a:rPr lang="ko-KR" alt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매칭을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시키지 않으면 이 후 단계에서 수정이 이루어지면 굉장히 어려워 진다는 것이었습니다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그 점을 참조하여서 모든 단계에서 최대한 일관성 있게 하려고 했습니다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그렇지만 저희가 아직 초보이기도 했고 소프트웨어 개발 특성 상 수정은 불가피한 것이었기에 생각보다 일정도 </a:t>
            </a:r>
            <a:r>
              <a:rPr lang="ko-KR" alt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딜레이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되었고 예정대로 잘 되지않았습니다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이러한 과정을 거치면서 정말 많은 것을 배웠고 느꼈습니다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프로젝트 과정은 광범위하고 협업이라는 것이 쉽지 않은 것이라는 깨달음과 소프트웨어 설계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공학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의 중요성을 크게 느꼈습니다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조금 힘들게 목적지에 도착했지만 그 결과로 뿌듯한 결과물도 얻을 수 있었고 다음의 프로젝트에 대한 자신감을 얻을 수 있는 좋은 경험이었습니다</a:t>
            </a:r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xmlns="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xmlns="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xmlns="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xmlns="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xmlns="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2429EA6-D922-4FED-AC9A-2EF7EE570B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640" y="1608473"/>
            <a:ext cx="4572000" cy="4572000"/>
          </a:xfrm>
          <a:prstGeom prst="ellipse">
            <a:avLst/>
          </a:prstGeom>
        </p:spPr>
      </p:pic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xmlns="" id="{46246DD4-4DC6-4C42-9315-F1B4B2FFA7A3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xmlns="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xmlns="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xmlns="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5541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이슈 사항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719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6"/>
          <p:cNvSpPr>
            <a:spLocks noEditPoints="1"/>
          </p:cNvSpPr>
          <p:nvPr/>
        </p:nvSpPr>
        <p:spPr bwMode="auto">
          <a:xfrm>
            <a:off x="0" y="325559"/>
            <a:ext cx="12192000" cy="6382581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ja-JP" altLang="en-US" noProof="0" dirty="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3">
            <a:extLst>
              <a:ext uri="{FF2B5EF4-FFF2-40B4-BE49-F238E27FC236}">
                <a16:creationId xmlns:a16="http://schemas.microsoft.com/office/drawing/2014/main" xmlns="" id="{7A675713-28DD-47C1-9577-4319A0BCB4F3}"/>
              </a:ext>
            </a:extLst>
          </p:cNvPr>
          <p:cNvGrpSpPr/>
          <p:nvPr/>
        </p:nvGrpSpPr>
        <p:grpSpPr>
          <a:xfrm>
            <a:off x="304800" y="292100"/>
            <a:ext cx="3794760" cy="967740"/>
            <a:chOff x="254000" y="292100"/>
            <a:chExt cx="4025900" cy="609600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xmlns="" id="{3319CB57-2617-4405-A18A-634907BC4D1D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2">
              <a:extLst>
                <a:ext uri="{FF2B5EF4-FFF2-40B4-BE49-F238E27FC236}">
                  <a16:creationId xmlns:a16="http://schemas.microsoft.com/office/drawing/2014/main" xmlns="" id="{9488035F-48A8-4B2C-9A36-64837C3DD55F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9D06F391-3611-4A3A-B732-4A164822C6C4}"/>
              </a:ext>
            </a:extLst>
          </p:cNvPr>
          <p:cNvSpPr txBox="1"/>
          <p:nvPr/>
        </p:nvSpPr>
        <p:spPr>
          <a:xfrm>
            <a:off x="852864" y="360471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333" y="1328211"/>
            <a:ext cx="453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GUI </a:t>
            </a:r>
            <a:r>
              <a:rPr lang="ko-KR" altLang="en-US" dirty="0" smtClean="0"/>
              <a:t>캡처</a:t>
            </a:r>
            <a:endParaRPr lang="ko-KR" altLang="en-US" dirty="0"/>
          </a:p>
        </p:txBody>
      </p:sp>
      <p:pic>
        <p:nvPicPr>
          <p:cNvPr id="1034" name="_x442538368" descr="EMB00002e2026d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18" y="1432674"/>
            <a:ext cx="1439863" cy="252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442538768" descr="EMB00002e2026d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39" y="1462725"/>
            <a:ext cx="1439863" cy="252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_x442539088" descr="EMB00002e2026d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41" y="1432674"/>
            <a:ext cx="1439863" cy="254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442540128" descr="EMB00002e2026d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45" y="1442691"/>
            <a:ext cx="1439863" cy="252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_x442539328" descr="EMB00002e2026d8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776" y="1422657"/>
            <a:ext cx="1439863" cy="254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442539008" descr="EMB00002e2026d9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18" y="3961610"/>
            <a:ext cx="1439863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_x442539408" descr="EMB00002e2026d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38" y="3979984"/>
            <a:ext cx="1439863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42539568" descr="EMB00002e2026db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45" y="3971627"/>
            <a:ext cx="1439863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442541568" descr="EMB00002e2026dc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41" y="3991660"/>
            <a:ext cx="1439863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42535408" descr="EMB00002e2026de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775" y="3971626"/>
            <a:ext cx="1439863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27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6"/>
          <p:cNvSpPr>
            <a:spLocks noEditPoints="1"/>
          </p:cNvSpPr>
          <p:nvPr/>
        </p:nvSpPr>
        <p:spPr bwMode="auto">
          <a:xfrm>
            <a:off x="0" y="325559"/>
            <a:ext cx="12192000" cy="6382581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ja-JP" altLang="en-US" noProof="0" dirty="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3">
            <a:extLst>
              <a:ext uri="{FF2B5EF4-FFF2-40B4-BE49-F238E27FC236}">
                <a16:creationId xmlns:a16="http://schemas.microsoft.com/office/drawing/2014/main" xmlns="" id="{7A675713-28DD-47C1-9577-4319A0BCB4F3}"/>
              </a:ext>
            </a:extLst>
          </p:cNvPr>
          <p:cNvGrpSpPr/>
          <p:nvPr/>
        </p:nvGrpSpPr>
        <p:grpSpPr>
          <a:xfrm>
            <a:off x="304800" y="292100"/>
            <a:ext cx="3794760" cy="967740"/>
            <a:chOff x="254000" y="292100"/>
            <a:chExt cx="4025900" cy="609600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xmlns="" id="{3319CB57-2617-4405-A18A-634907BC4D1D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2">
              <a:extLst>
                <a:ext uri="{FF2B5EF4-FFF2-40B4-BE49-F238E27FC236}">
                  <a16:creationId xmlns:a16="http://schemas.microsoft.com/office/drawing/2014/main" xmlns="" id="{9488035F-48A8-4B2C-9A36-64837C3DD55F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9D06F391-3611-4A3A-B732-4A164822C6C4}"/>
              </a:ext>
            </a:extLst>
          </p:cNvPr>
          <p:cNvSpPr txBox="1"/>
          <p:nvPr/>
        </p:nvSpPr>
        <p:spPr>
          <a:xfrm>
            <a:off x="852864" y="360471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결과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663" y="1328211"/>
            <a:ext cx="453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시연 </a:t>
            </a:r>
            <a:r>
              <a:rPr lang="ko-KR" altLang="en-US" dirty="0" smtClean="0"/>
              <a:t>동영상 </a:t>
            </a:r>
            <a:r>
              <a:rPr lang="en-US" altLang="ko-KR" dirty="0" err="1" smtClean="0"/>
              <a:t>url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486" y="2061228"/>
            <a:ext cx="1032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hlinkClick r:id="rId2"/>
              </a:rPr>
              <a:t>https://drive.google.com/open?id=19Z7ifgrro7g4fUJpOquryNguYJ9kk-_</a:t>
            </a:r>
            <a:r>
              <a:rPr lang="en-US" altLang="ko-KR" sz="2400" u="sng" dirty="0" smtClean="0">
                <a:hlinkClick r:id="rId2"/>
              </a:rPr>
              <a:t>E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00960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6"/>
          <p:cNvSpPr>
            <a:spLocks noEditPoints="1"/>
          </p:cNvSpPr>
          <p:nvPr/>
        </p:nvSpPr>
        <p:spPr bwMode="auto">
          <a:xfrm>
            <a:off x="0" y="325559"/>
            <a:ext cx="12192000" cy="6382581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ja-JP" altLang="en-US" noProof="0" dirty="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3">
            <a:extLst>
              <a:ext uri="{FF2B5EF4-FFF2-40B4-BE49-F238E27FC236}">
                <a16:creationId xmlns:a16="http://schemas.microsoft.com/office/drawing/2014/main" xmlns="" id="{7A675713-28DD-47C1-9577-4319A0BCB4F3}"/>
              </a:ext>
            </a:extLst>
          </p:cNvPr>
          <p:cNvGrpSpPr/>
          <p:nvPr/>
        </p:nvGrpSpPr>
        <p:grpSpPr>
          <a:xfrm>
            <a:off x="304800" y="292100"/>
            <a:ext cx="6370492" cy="967740"/>
            <a:chOff x="254000" y="292100"/>
            <a:chExt cx="4025900" cy="609600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xmlns="" id="{3319CB57-2617-4405-A18A-634907BC4D1D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2">
              <a:extLst>
                <a:ext uri="{FF2B5EF4-FFF2-40B4-BE49-F238E27FC236}">
                  <a16:creationId xmlns:a16="http://schemas.microsoft.com/office/drawing/2014/main" xmlns="" id="{9488035F-48A8-4B2C-9A36-64837C3DD55F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xmlns="" id="{9D06F391-3611-4A3A-B732-4A164822C6C4}"/>
              </a:ext>
            </a:extLst>
          </p:cNvPr>
          <p:cNvSpPr txBox="1"/>
          <p:nvPr/>
        </p:nvSpPr>
        <p:spPr>
          <a:xfrm>
            <a:off x="852864" y="360471"/>
            <a:ext cx="5822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 </a:t>
            </a:r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업로드 결과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988290"/>
            <a:ext cx="5848865" cy="439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64" y="1988290"/>
            <a:ext cx="5511114" cy="437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6242" y="1387432"/>
            <a:ext cx="8165618" cy="600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GitHub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url: </a:t>
            </a:r>
            <a:r>
              <a:rPr lang="en-US" altLang="ko-KR" u="sng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altLang="ko-KR" u="sng" dirty="0" smtClean="0">
                <a:solidFill>
                  <a:schemeClr val="tx1"/>
                </a:solidFill>
                <a:hlinkClick r:id="rId4"/>
              </a:rPr>
              <a:t>github.com/JEONGHYEONSEOK1/KNU-20192-Team6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60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674399" y="153694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CCEAE79-90A3-4353-9ED1-F8413ABA34E1}"/>
              </a:ext>
            </a:extLst>
          </p:cNvPr>
          <p:cNvSpPr/>
          <p:nvPr/>
        </p:nvSpPr>
        <p:spPr>
          <a:xfrm>
            <a:off x="975360" y="1875191"/>
            <a:ext cx="10210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endParaRPr lang="ko-KR" altLang="en-US" sz="1200" dirty="0"/>
          </a:p>
          <a:p>
            <a:pPr lvl="0" fontAlgn="base" latinLnBrk="1"/>
            <a:r>
              <a:rPr lang="ko-KR" altLang="en-US" sz="1200" dirty="0"/>
              <a:t>배달의 민족 어플리케이션</a:t>
            </a:r>
          </a:p>
          <a:p>
            <a:pPr lvl="0" fontAlgn="base" latinLnBrk="1"/>
            <a:r>
              <a:rPr lang="ko-KR" altLang="en-US" sz="1200" dirty="0" err="1"/>
              <a:t>정설영</a:t>
            </a:r>
            <a:r>
              <a:rPr lang="ko-KR" altLang="en-US" sz="1200" dirty="0"/>
              <a:t> 교수님 </a:t>
            </a:r>
            <a:r>
              <a:rPr lang="en-US" altLang="ko-KR" sz="1200" dirty="0" err="1"/>
              <a:t>ppt</a:t>
            </a:r>
            <a:r>
              <a:rPr lang="en-US" altLang="ko-KR" sz="1200" dirty="0"/>
              <a:t> </a:t>
            </a:r>
            <a:r>
              <a:rPr lang="ko-KR" altLang="en-US" sz="1200" dirty="0"/>
              <a:t>자료</a:t>
            </a:r>
          </a:p>
          <a:p>
            <a:pPr lvl="0" fontAlgn="base" latinLnBrk="1"/>
            <a:r>
              <a:rPr lang="ko-KR" altLang="en-US" sz="1200" dirty="0"/>
              <a:t>다이어그램을 그리기 위해 </a:t>
            </a:r>
            <a:r>
              <a:rPr lang="en-US" altLang="ko-KR" sz="1200" dirty="0" err="1"/>
              <a:t>StartUML</a:t>
            </a:r>
            <a:r>
              <a:rPr lang="en-US" altLang="ko-KR" sz="1200" dirty="0"/>
              <a:t> tool </a:t>
            </a:r>
            <a:r>
              <a:rPr lang="ko-KR" altLang="en-US" sz="1200" dirty="0"/>
              <a:t>사용</a:t>
            </a:r>
          </a:p>
          <a:p>
            <a:pPr lvl="0" fontAlgn="base" latinLnBrk="1"/>
            <a:r>
              <a:rPr lang="ko-KR" altLang="en-US" sz="1200" dirty="0"/>
              <a:t>시퀀스 다이어그램을 그리기 위해 이용한 사이트</a:t>
            </a:r>
          </a:p>
          <a:p>
            <a:pPr fontAlgn="base" latinLnBrk="1"/>
            <a:r>
              <a:rPr lang="en-US" altLang="ko-KR" sz="1200" dirty="0"/>
              <a:t>(</a:t>
            </a:r>
            <a:r>
              <a:rPr lang="en-US" altLang="ko-KR" sz="1200" u="sng" dirty="0">
                <a:hlinkClick r:id="rId2"/>
              </a:rPr>
              <a:t>https://www.draw.io/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lvl="0" fontAlgn="base" latinLnBrk="1"/>
            <a:r>
              <a:rPr lang="ko-KR" altLang="en-US" sz="1200" dirty="0"/>
              <a:t>안드로이드 스튜디오 </a:t>
            </a:r>
            <a:r>
              <a:rPr lang="ko-KR" altLang="en-US" sz="1200" dirty="0" err="1"/>
              <a:t>리스트뷰를</a:t>
            </a:r>
            <a:r>
              <a:rPr lang="ko-KR" altLang="en-US" sz="1200" dirty="0"/>
              <a:t> 구현하는데 참조했습니다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 latinLnBrk="1"/>
            <a:r>
              <a:rPr lang="en-US" altLang="ko-KR" sz="1200" dirty="0"/>
              <a:t>(</a:t>
            </a:r>
            <a:r>
              <a:rPr lang="en-US" altLang="ko-KR" sz="1200" u="sng" dirty="0">
                <a:hlinkClick r:id="rId3"/>
              </a:rPr>
              <a:t>https://recipes4dev.tistory.com/42)</a:t>
            </a:r>
            <a:r>
              <a:rPr lang="ko-KR" altLang="en-US" sz="1200" dirty="0"/>
              <a:t> </a:t>
            </a:r>
          </a:p>
          <a:p>
            <a:pPr lvl="0" fontAlgn="base" latinLnBrk="1"/>
            <a:r>
              <a:rPr lang="ko-KR" altLang="en-US" sz="1200" dirty="0"/>
              <a:t>안드로이드 스튜디오 기초를 배울 때 유튜브 동영상을 참조했습니다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 latinLnBrk="1"/>
            <a:r>
              <a:rPr lang="en-US" altLang="ko-KR" sz="1200" u="sng" dirty="0">
                <a:hlinkClick r:id="rId4"/>
              </a:rPr>
              <a:t>(https://www.youtube.com/watch?v=epFRtZ17yow&amp;list=PLva6rQOdsvQXdSBN1 r2mEt_tqES6NjKKj)</a:t>
            </a:r>
            <a:endParaRPr lang="en-US" altLang="ko-KR" sz="1200" dirty="0"/>
          </a:p>
          <a:p>
            <a:pPr lvl="0" fontAlgn="base" latinLnBrk="1"/>
            <a:r>
              <a:rPr lang="ko-KR" altLang="en-US" sz="1200" dirty="0" err="1" smtClean="0"/>
              <a:t>파이어베이스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기초를 배울 때 유튜브 동영상을 참조했습니다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0" fontAlgn="base" latinLnBrk="1"/>
            <a:r>
              <a:rPr lang="en-US" altLang="ko-KR" sz="1200" u="sng" dirty="0">
                <a:hlinkClick r:id="rId5"/>
              </a:rPr>
              <a:t>(https://www.youtube.com/watch?v=u1CE6UtLbmQ&amp;list=PLmdU__e_zPf_6x2x_7iNDrH2faXNdVM4K)</a:t>
            </a:r>
            <a:endParaRPr lang="en-US" altLang="ko-KR" sz="1200" dirty="0"/>
          </a:p>
          <a:p>
            <a:pPr lvl="0" fontAlgn="base" latinLnBrk="1"/>
            <a:r>
              <a:rPr lang="ko-KR" altLang="en-US" sz="1200" dirty="0" smtClean="0"/>
              <a:t>명품 </a:t>
            </a:r>
            <a:r>
              <a:rPr lang="ko-KR" altLang="en-US" sz="1200" dirty="0"/>
              <a:t>자바 프로그래밍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황기태</a:t>
            </a:r>
            <a:r>
              <a:rPr lang="en-US" altLang="ko-KR" sz="1200" dirty="0"/>
              <a:t>, </a:t>
            </a:r>
            <a:r>
              <a:rPr lang="ko-KR" altLang="en-US" sz="1200" dirty="0"/>
              <a:t>김효수</a:t>
            </a:r>
            <a:r>
              <a:rPr lang="en-US" altLang="ko-KR" sz="1200" dirty="0"/>
              <a:t>) </a:t>
            </a:r>
            <a:r>
              <a:rPr lang="ko-KR" altLang="en-US" sz="1200" dirty="0"/>
              <a:t>책을 참조하여 자바 함수들을 참조했습니다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0" fontAlgn="base" latinLnBrk="1"/>
            <a:r>
              <a:rPr lang="ko-KR" altLang="en-US" sz="1200" dirty="0" err="1"/>
              <a:t>은노기의</a:t>
            </a:r>
            <a:r>
              <a:rPr lang="ko-KR" altLang="en-US" sz="1200" dirty="0"/>
              <a:t> 안드로이드 프로그래밍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삼양미디어</a:t>
            </a:r>
            <a:r>
              <a:rPr lang="en-US" altLang="ko-KR" sz="1200" dirty="0"/>
              <a:t>)</a:t>
            </a:r>
            <a:r>
              <a:rPr lang="ko-KR" altLang="en-US" sz="1200" dirty="0"/>
              <a:t>를 참조하여 안드로이드 스튜디오를 공부했습니다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0" fontAlgn="base" latinLnBrk="1"/>
            <a:r>
              <a:rPr lang="ko-KR" altLang="en-US" sz="1200" dirty="0"/>
              <a:t>안드로이드 스튜디오 체크박스 사용법에 대해 참조했습니다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 latinLnBrk="1"/>
            <a:r>
              <a:rPr lang="en-US" altLang="ko-KR" sz="1200" dirty="0"/>
              <a:t>(</a:t>
            </a:r>
            <a:r>
              <a:rPr lang="en-US" altLang="ko-KR" sz="1200" u="sng" dirty="0">
                <a:hlinkClick r:id="rId6"/>
              </a:rPr>
              <a:t>https://recipes4dev.tistory.com/133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lvl="0" fontAlgn="base" latinLnBrk="1"/>
            <a:r>
              <a:rPr lang="ko-KR" altLang="en-US" sz="1200" dirty="0"/>
              <a:t>안드로이드 스튜디오 </a:t>
            </a:r>
            <a:r>
              <a:rPr lang="ko-KR" altLang="en-US" sz="1200" dirty="0" err="1"/>
              <a:t>리스트뷰에</a:t>
            </a:r>
            <a:r>
              <a:rPr lang="ko-KR" altLang="en-US" sz="1200" dirty="0"/>
              <a:t> 이미지를 넣기 위해서 참조 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0" fontAlgn="base" latinLnBrk="1"/>
            <a:r>
              <a:rPr lang="en-US" altLang="ko-KR" sz="1200" u="sng" dirty="0">
                <a:hlinkClick r:id="rId7"/>
              </a:rPr>
              <a:t>(https://docko.tistory.com/entry/%EC%95%88%EB%93%9C%EB%A1%9C%EC%9D%B4%EB%93%9C-%EB%A6%AC%EC%8A%A4%ED%8A%B8%EB%B7%B0ListView%EC%97%90-%EC%9D%B4%EB%AF%B8%EC%A7%80-%EB%84%A3%EA%B8%B0)</a:t>
            </a:r>
            <a:endParaRPr lang="en-US" altLang="ko-KR" sz="1200" dirty="0"/>
          </a:p>
          <a:p>
            <a:pPr algn="just"/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グループ化 3">
            <a:extLst>
              <a:ext uri="{FF2B5EF4-FFF2-40B4-BE49-F238E27FC236}">
                <a16:creationId xmlns:a16="http://schemas.microsoft.com/office/drawing/2014/main" xmlns="" id="{7A675713-28DD-47C1-9577-4319A0BCB4F3}"/>
              </a:ext>
            </a:extLst>
          </p:cNvPr>
          <p:cNvGrpSpPr/>
          <p:nvPr/>
        </p:nvGrpSpPr>
        <p:grpSpPr>
          <a:xfrm>
            <a:off x="304800" y="292100"/>
            <a:ext cx="3779520" cy="967740"/>
            <a:chOff x="254000" y="292100"/>
            <a:chExt cx="4025900" cy="609600"/>
          </a:xfrm>
        </p:grpSpPr>
        <p:sp>
          <p:nvSpPr>
            <p:cNvPr id="7" name="正方形/長方形 1">
              <a:extLst>
                <a:ext uri="{FF2B5EF4-FFF2-40B4-BE49-F238E27FC236}">
                  <a16:creationId xmlns:a16="http://schemas.microsoft.com/office/drawing/2014/main" xmlns="" id="{3319CB57-2617-4405-A18A-634907BC4D1D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2">
              <a:extLst>
                <a:ext uri="{FF2B5EF4-FFF2-40B4-BE49-F238E27FC236}">
                  <a16:creationId xmlns:a16="http://schemas.microsoft.com/office/drawing/2014/main" xmlns="" id="{9488035F-48A8-4B2C-9A36-64837C3DD55F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xmlns="" id="{9D06F391-3611-4A3A-B732-4A164822C6C4}"/>
              </a:ext>
            </a:extLst>
          </p:cNvPr>
          <p:cNvSpPr txBox="1"/>
          <p:nvPr/>
        </p:nvSpPr>
        <p:spPr>
          <a:xfrm>
            <a:off x="852864" y="360471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자료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256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0" scaled="1"/>
          </a:gradFill>
        </p:spPr>
      </p:pic>
      <p:sp>
        <p:nvSpPr>
          <p:cNvPr id="5" name="テキスト ボックス 4"/>
          <p:cNvSpPr txBox="1"/>
          <p:nvPr/>
        </p:nvSpPr>
        <p:spPr>
          <a:xfrm>
            <a:off x="1954192" y="2705725"/>
            <a:ext cx="82836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spc="300" dirty="0">
                <a:solidFill>
                  <a:schemeClr val="bg1"/>
                </a:solidFill>
                <a:latin typeface="Cooper Black" panose="0208090404030B020404" pitchFamily="18" charset="0"/>
              </a:rPr>
              <a:t>Thank You </a:t>
            </a:r>
            <a:r>
              <a:rPr kumimoji="1" lang="en-US" altLang="ja-JP" sz="8800" b="1" spc="300" dirty="0">
                <a:solidFill>
                  <a:schemeClr val="bg1"/>
                </a:solidFill>
                <a:latin typeface="Cooper Black" panose="0208090404030B020404" pitchFamily="18" charset="0"/>
                <a:sym typeface="Wingdings" panose="05000000000000000000" pitchFamily="2" charset="2"/>
              </a:rPr>
              <a:t></a:t>
            </a:r>
            <a:endParaRPr kumimoji="1" lang="ja-JP" altLang="en-US" sz="8800" b="1" spc="3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44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해양, 실외, 자연이(가) 표시된 사진&#10;&#10;자동 생성된 설명">
            <a:extLst>
              <a:ext uri="{FF2B5EF4-FFF2-40B4-BE49-F238E27FC236}">
                <a16:creationId xmlns:a16="http://schemas.microsoft.com/office/drawing/2014/main" xmlns="" id="{381F6490-137C-46E9-AC9C-8A5CEB627F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99" y="0"/>
            <a:ext cx="12201392" cy="6863283"/>
          </a:xfrm>
          <a:prstGeom prst="rect">
            <a:avLst/>
          </a:prstGeom>
        </p:spPr>
      </p:pic>
      <p:sp>
        <p:nvSpPr>
          <p:cNvPr id="3" name="長方形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</a:extLst>
          </p:cNvPr>
          <p:cNvSpPr/>
          <p:nvPr/>
        </p:nvSpPr>
        <p:spPr>
          <a:xfrm>
            <a:off x="154815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grpSp>
        <p:nvGrpSpPr>
          <p:cNvPr id="33" name="グループ化 4">
            <a:extLst>
              <a:ext uri="{FF2B5EF4-FFF2-40B4-BE49-F238E27FC236}">
                <a16:creationId xmlns:a16="http://schemas.microsoft.com/office/drawing/2014/main" xmlns="" id="{0C002075-886F-4ECB-899B-9E223F6A012E}"/>
              </a:ext>
            </a:extLst>
          </p:cNvPr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4" name="Freeform 6" title="scalloped circle">
              <a:extLst>
                <a:ext uri="{FF2B5EF4-FFF2-40B4-BE49-F238E27FC236}">
                  <a16:creationId xmlns:a16="http://schemas.microsoft.com/office/drawing/2014/main" xmlns="" id="{CA24F669-B164-4DF8-8418-6D8AEE003375}"/>
                </a:ext>
              </a:extLst>
            </p:cNvPr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35" name="テキスト ボックス 3">
              <a:extLst>
                <a:ext uri="{FF2B5EF4-FFF2-40B4-BE49-F238E27FC236}">
                  <a16:creationId xmlns:a16="http://schemas.microsoft.com/office/drawing/2014/main" xmlns="" id="{F2718236-88C7-4F68-ABA6-189DCA4BD64D}"/>
                </a:ext>
              </a:extLst>
            </p:cNvPr>
            <p:cNvSpPr txBox="1"/>
            <p:nvPr/>
          </p:nvSpPr>
          <p:spPr>
            <a:xfrm>
              <a:off x="4894311" y="2361640"/>
              <a:ext cx="2474011" cy="989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Cooper Black" panose="0208090404030B020404" pitchFamily="18" charset="0"/>
                </a:rPr>
                <a:t>Part 1</a:t>
              </a:r>
              <a:endParaRPr kumimoji="1" lang="ja-JP" altLang="en-US" sz="4000" dirty="0">
                <a:latin typeface="Cooper Black" panose="0208090404030B020404" pitchFamily="18" charset="0"/>
              </a:endParaRPr>
            </a:p>
          </p:txBody>
        </p:sp>
        <p:sp>
          <p:nvSpPr>
            <p:cNvPr id="36" name="テキスト ボックス 3">
              <a:extLst>
                <a:ext uri="{FF2B5EF4-FFF2-40B4-BE49-F238E27FC236}">
                  <a16:creationId xmlns:a16="http://schemas.microsoft.com/office/drawing/2014/main" xmlns="" id="{C6626839-7967-4D15-A387-45059475D409}"/>
                </a:ext>
              </a:extLst>
            </p:cNvPr>
            <p:cNvSpPr txBox="1"/>
            <p:nvPr/>
          </p:nvSpPr>
          <p:spPr>
            <a:xfrm>
              <a:off x="5428958" y="3296183"/>
              <a:ext cx="1404710" cy="817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과정</a:t>
              </a:r>
              <a:endParaRPr kumimoji="1" lang="ja-JP" altLang="en-US" sz="3200" b="1" dirty="0">
                <a:latin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461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85FC520-961E-4DDA-B84C-EDC0E1418FC7}"/>
              </a:ext>
            </a:extLst>
          </p:cNvPr>
          <p:cNvSpPr/>
          <p:nvPr/>
        </p:nvSpPr>
        <p:spPr>
          <a:xfrm>
            <a:off x="836844" y="1261353"/>
            <a:ext cx="104679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/>
              <a:t>얼마 전부터 해서 ‘배달의 민족’ 말고도 ‘다방’ 이나 ‘여기 어때’ 와 같은 많은 </a:t>
            </a:r>
            <a:r>
              <a:rPr lang="ko-KR" altLang="en-US" dirty="0" smtClean="0"/>
              <a:t>중개 </a:t>
            </a:r>
            <a:r>
              <a:rPr lang="ko-KR" altLang="en-US" dirty="0"/>
              <a:t>어플리케이션이 유행하고 있습니다</a:t>
            </a:r>
            <a:r>
              <a:rPr lang="en-US" altLang="ko-KR" dirty="0"/>
              <a:t>. </a:t>
            </a:r>
            <a:r>
              <a:rPr lang="ko-KR" altLang="en-US" dirty="0"/>
              <a:t>그리고 또한 요즘 사회에 </a:t>
            </a:r>
            <a:r>
              <a:rPr lang="ko-KR" altLang="en-US" u="sng" dirty="0"/>
              <a:t>고민과 걱정거리가 있는 사람들이 많다</a:t>
            </a:r>
            <a:r>
              <a:rPr lang="ko-KR" altLang="en-US" dirty="0"/>
              <a:t>고 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생각되었습니다</a:t>
            </a:r>
            <a:r>
              <a:rPr lang="en-US" altLang="ko-KR" dirty="0"/>
              <a:t>. </a:t>
            </a:r>
            <a:r>
              <a:rPr lang="ko-KR" altLang="en-US" dirty="0"/>
              <a:t>그래서 고민을 상담해줄 수 있는 전문가를 </a:t>
            </a:r>
            <a:r>
              <a:rPr lang="ko-KR" altLang="en-US" dirty="0" smtClean="0"/>
              <a:t>중개해주는 </a:t>
            </a:r>
            <a:r>
              <a:rPr lang="ko-KR" altLang="en-US" dirty="0"/>
              <a:t>어플리케이션을 만들어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    보고자 생각하였습니다</a:t>
            </a:r>
            <a:r>
              <a:rPr lang="en-US" altLang="ko-KR" dirty="0"/>
              <a:t>.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ko-KR" altLang="en-US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다양한 분야의 전문가들을 매칭해주는 어플리케이션입니다</a:t>
            </a:r>
            <a:r>
              <a:rPr lang="en-US" altLang="ko-KR" dirty="0"/>
              <a:t>. ‘</a:t>
            </a:r>
            <a:r>
              <a:rPr lang="ko-KR" altLang="en-US" dirty="0"/>
              <a:t>배달의 </a:t>
            </a:r>
            <a:r>
              <a:rPr lang="ko-KR" altLang="en-US" dirty="0" err="1"/>
              <a:t>민족’과</a:t>
            </a:r>
            <a:r>
              <a:rPr lang="ko-KR" altLang="en-US" dirty="0"/>
              <a:t> 같은 배달 어플리케이션을 참고하였는데 상담 분야들을 카테고리로 두어 자신이 원하는 전문가와 연결시켜 주는 것입니다</a:t>
            </a:r>
            <a:r>
              <a:rPr lang="en-US" altLang="ko-KR" dirty="0"/>
              <a:t>.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ko-KR" altLang="en-US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/>
              <a:t>사용자에게 보다 쉽게 원하는 분야의 전문가를 매칭 해줌으로써 나오는 </a:t>
            </a:r>
            <a:r>
              <a:rPr lang="ko-KR" altLang="en-US" u="sng" dirty="0" err="1" smtClean="0"/>
              <a:t>중개비</a:t>
            </a:r>
            <a:r>
              <a:rPr lang="ko-KR" altLang="en-US" dirty="0" err="1" smtClean="0"/>
              <a:t>와</a:t>
            </a:r>
            <a:r>
              <a:rPr lang="ko-KR" altLang="en-US" dirty="0" smtClean="0"/>
              <a:t> </a:t>
            </a:r>
            <a:r>
              <a:rPr lang="ko-KR" altLang="en-US" u="sng" dirty="0"/>
              <a:t>광고비</a:t>
            </a:r>
            <a:r>
              <a:rPr lang="ko-KR" altLang="en-US" dirty="0"/>
              <a:t>를 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통해 </a:t>
            </a:r>
            <a:r>
              <a:rPr lang="ko-KR" altLang="en-US" u="sng" dirty="0"/>
              <a:t>수익을 창출</a:t>
            </a:r>
            <a:r>
              <a:rPr lang="ko-KR" altLang="en-US" dirty="0"/>
              <a:t>하는데 목적이 있습니다</a:t>
            </a:r>
            <a:r>
              <a:rPr lang="en-US" altLang="ko-KR" dirty="0"/>
              <a:t>. </a:t>
            </a:r>
            <a:r>
              <a:rPr lang="ko-KR" altLang="en-US" dirty="0"/>
              <a:t>고민이 있지만 막상 직접 전문가를 찾아가서 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상담하기를 </a:t>
            </a:r>
            <a:r>
              <a:rPr lang="ko-KR" altLang="en-US" u="sng" dirty="0"/>
              <a:t>부담스러워 하는 사람들에게 필요</a:t>
            </a:r>
            <a:r>
              <a:rPr lang="ko-KR" altLang="en-US" dirty="0"/>
              <a:t>로 한 어플리케이션입니다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40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관리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2986" y="1015389"/>
            <a:ext cx="20856233" cy="82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71674464" descr="EMB000042143b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7" y="1472590"/>
            <a:ext cx="11066026" cy="494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66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6767332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3" y="360471"/>
            <a:ext cx="6056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기능 및 동작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9914" y="1259839"/>
            <a:ext cx="26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 case diagram</a:t>
            </a:r>
            <a:endParaRPr lang="ko-KR" altLang="en-US" dirty="0"/>
          </a:p>
        </p:txBody>
      </p:sp>
      <p:pic>
        <p:nvPicPr>
          <p:cNvPr id="9" name="Picture 3" descr="C:\Users\hyeonseok\Desktop\소설\KakaoTalk_20191107_2104567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13" y="1722643"/>
            <a:ext cx="8500385" cy="50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872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6767332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3" y="360471"/>
            <a:ext cx="6056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기능 및 동작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08" y="1291677"/>
            <a:ext cx="26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Activity diagram</a:t>
            </a:r>
            <a:endParaRPr lang="ko-KR" altLang="en-US" dirty="0"/>
          </a:p>
        </p:txBody>
      </p:sp>
      <p:pic>
        <p:nvPicPr>
          <p:cNvPr id="10" name="_x211413024" descr="EMB00003ea830d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50" y="1259839"/>
            <a:ext cx="4121480" cy="53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295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667737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3" y="360471"/>
            <a:ext cx="5825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</a:t>
            </a:r>
            <a:r>
              <a:rPr lang="ko-KR" altLang="en-US" sz="4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아키텍쳐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76" y="1497678"/>
            <a:ext cx="8003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개발 툴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스튜디오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파이어베이스</a:t>
            </a:r>
            <a:endParaRPr lang="en-US" altLang="ko-KR" sz="2000" dirty="0" smtClean="0"/>
          </a:p>
          <a:p>
            <a:r>
              <a:rPr lang="ko-KR" altLang="en-US" sz="2000" dirty="0" smtClean="0"/>
              <a:t>운영체제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OS</a:t>
            </a:r>
          </a:p>
          <a:p>
            <a:r>
              <a:rPr lang="ko-KR" altLang="en-US" sz="2000" dirty="0" smtClean="0"/>
              <a:t>하드웨어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갤럭시</a:t>
            </a:r>
            <a:r>
              <a:rPr lang="ko-KR" altLang="en-US" sz="2000" dirty="0" smtClean="0"/>
              <a:t> 노트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10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914" y="2651840"/>
            <a:ext cx="5853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Physical </a:t>
            </a:r>
            <a:r>
              <a:rPr lang="en-US" altLang="ko-KR" sz="2400" b="1" dirty="0" smtClean="0"/>
              <a:t>Architecture</a:t>
            </a:r>
          </a:p>
          <a:p>
            <a:r>
              <a:rPr lang="en-US" altLang="ko-KR" sz="2400" b="1" dirty="0" smtClean="0"/>
              <a:t>- Client-Server Architectures</a:t>
            </a:r>
            <a:endParaRPr lang="en-US" altLang="ko-KR" sz="2400" b="1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378" y="3804505"/>
            <a:ext cx="4702807" cy="281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66922" y="4874837"/>
            <a:ext cx="375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Application Logic </a:t>
            </a:r>
            <a:endParaRPr lang="fr-FR" altLang="ko-KR" dirty="0" smtClean="0"/>
          </a:p>
          <a:p>
            <a:r>
              <a:rPr lang="fr-FR" altLang="ko-KR" dirty="0" smtClean="0"/>
              <a:t>Presentation </a:t>
            </a:r>
            <a:r>
              <a:rPr lang="fr-FR" altLang="ko-KR" dirty="0"/>
              <a:t>Logic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32274" y="4886670"/>
            <a:ext cx="2231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Storage </a:t>
            </a:r>
            <a:endParaRPr lang="en-US" altLang="ko-KR" dirty="0" smtClean="0"/>
          </a:p>
          <a:p>
            <a:r>
              <a:rPr lang="en-US" altLang="ko-KR" dirty="0" smtClean="0"/>
              <a:t>Data </a:t>
            </a:r>
            <a:r>
              <a:rPr lang="en-US" altLang="ko-KR" dirty="0"/>
              <a:t>Access </a:t>
            </a:r>
            <a:r>
              <a:rPr lang="en-US" altLang="ko-KR" dirty="0" smtClean="0"/>
              <a:t>Logic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8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6802056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xmlns="" id="{6C1B9AC2-2F8C-4FD2-9D89-85BC84120D29}"/>
              </a:ext>
            </a:extLst>
          </p:cNvPr>
          <p:cNvSpPr txBox="1"/>
          <p:nvPr/>
        </p:nvSpPr>
        <p:spPr>
          <a:xfrm>
            <a:off x="852863" y="360471"/>
            <a:ext cx="6149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상세 설계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664" y="1328211"/>
            <a:ext cx="26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Class diagram</a:t>
            </a:r>
            <a:endParaRPr lang="ko-KR" altLang="en-US" dirty="0"/>
          </a:p>
        </p:txBody>
      </p:sp>
      <p:pic>
        <p:nvPicPr>
          <p:cNvPr id="2049" name="_x371677184" descr="EMB000042143bd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64" y="1765914"/>
            <a:ext cx="8974532" cy="468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04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2345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897</Words>
  <Application>Microsoft Office PowerPoint</Application>
  <PresentationFormat>사용자 지정</PresentationFormat>
  <Paragraphs>161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hyeonseok</cp:lastModifiedBy>
  <cp:revision>53</cp:revision>
  <dcterms:created xsi:type="dcterms:W3CDTF">2019-05-15T05:41:07Z</dcterms:created>
  <dcterms:modified xsi:type="dcterms:W3CDTF">2019-12-17T11:40:13Z</dcterms:modified>
</cp:coreProperties>
</file>